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46296-70B4-43A3-8C8F-43D9E69CC0B6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118EE-5D65-4B0B-AB98-3D33503AC42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118EE-5D65-4B0B-AB98-3D33503AC42E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118EE-5D65-4B0B-AB98-3D33503AC42E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118EE-5D65-4B0B-AB98-3D33503AC42E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866C46D-14AE-4FC3-B511-5D424EE40D15}" type="datetimeFigureOut">
              <a:rPr lang="hr-HR" smtClean="0"/>
              <a:pPr/>
              <a:t>8.6.2015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A029DF-9C52-454A-9C1B-1DB5520E32B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zo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hr/url?url=http://www.pticica.com/slike/stolisnik/447823&amp;rct=j&amp;frm=1&amp;q=&amp;esrc=s&amp;sa=U&amp;ei=K1txVe3gLoa27gathYOYAw&amp;ved=0CDgQ9QEwEg&amp;usg=AFQjCNEbcElrL1q9s4-rn6DE6c5O4yNqCQ" TargetMode="External"/><Relationship Id="rId13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12" Type="http://schemas.openxmlformats.org/officeDocument/2006/relationships/hyperlink" Target="http://3.bp.blogspot.com/_H_tvS5U1ruw/TGK9VVKV4fI/AAAAAAAAAAU/Uzip33GcCxE/s1600/%C5%A0vedske++kapi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hr/url?url=http://proleksis.lzmk.hr/42618/&amp;rct=j&amp;frm=1&amp;q=&amp;esrc=s&amp;sa=U&amp;ei=A1txVaiWFaOf7ga2voDwCA&amp;ved=0CDoQ9QEwEw&amp;usg=AFQjCNF2DV_H41QnzJ5K-owTNBv2HfLL-g" TargetMode="External"/><Relationship Id="rId11" Type="http://schemas.openxmlformats.org/officeDocument/2006/relationships/image" Target="../media/image22.jpeg"/><Relationship Id="rId5" Type="http://schemas.openxmlformats.org/officeDocument/2006/relationships/image" Target="../media/image19.jpeg"/><Relationship Id="rId10" Type="http://schemas.openxmlformats.org/officeDocument/2006/relationships/hyperlink" Target="http://www.google.hr/url?url=http://www.hercegovina.info/vijesti/zanimljivo/zdravlje/biljke-lijece-neven&amp;rct=j&amp;frm=1&amp;q=&amp;esrc=s&amp;sa=U&amp;ei=YltxVYxN5JzuBvKZg-gF&amp;ved=0CDIQ9QEwDw&amp;usg=AFQjCNFO0Z4Pxmv6_5CQ48xgHpkK3btL6A" TargetMode="External"/><Relationship Id="rId4" Type="http://schemas.openxmlformats.org/officeDocument/2006/relationships/hyperlink" Target="http://www.google.hr/url?url=http://namirnice.ba/magazin/dragocjen-jeftin-i-dostupan-lijek-kopriva-je-rjesenje-za-mnoge-boljke-ljekoviti-recepti/&amp;rct=j&amp;frm=1&amp;q=&amp;esrc=s&amp;sa=U&amp;ei=xlpxVY-ZLqac7gba0YOgDQ&amp;ved=0CB0Q9QEwAQ&amp;usg=AFQjCNFNiZDSRHPflkF3z5DYSa-3cH67cw" TargetMode="External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www.google.hr/url?url=http://www.hr-galerija.com/foto/displayimage.php?album=1&amp;pos=37&amp;rct=j&amp;frm=1&amp;q=&amp;esrc=s&amp;sa=U&amp;ei=lVxxVaXXKsPB7AauqIPwCQ&amp;ved=0CCQQ9QEwCA&amp;usg=AFQjCNHVOuqKr0SDLMM5uIliN-6PEFmy6Q" TargetMode="External"/><Relationship Id="rId7" Type="http://schemas.openxmlformats.org/officeDocument/2006/relationships/hyperlink" Target="http://www.google.hr/url?url=http://www.bastovanstvo.rs/index.php?topic=958.0&amp;rct=j&amp;frm=1&amp;q=&amp;esrc=s&amp;sa=U&amp;ei=_FxxVcrgDo6R7Ab7vYGYAg&amp;ved=0CBoQ9QEwAw&amp;usg=AFQjCNFVLM-7PNMuA3IzrJKf8yvOCNpBnQ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hyperlink" Target="http://www.google.hr/url?url=http://herbal.proteka.hr/product/cestoslavica-biljka-veronicae-herba-2190&amp;rct=j&amp;frm=1&amp;q=&amp;esrc=s&amp;sa=U&amp;ei=zVxxVYj6FZOp7Aayz4B4&amp;ved=0CBgQ9QEwAg&amp;usg=AFQjCNF4yNjLBDFzPFyABnP5XWMhaOItVQ" TargetMode="External"/><Relationship Id="rId10" Type="http://schemas.openxmlformats.org/officeDocument/2006/relationships/image" Target="../media/image28.jpeg"/><Relationship Id="rId4" Type="http://schemas.openxmlformats.org/officeDocument/2006/relationships/image" Target="../media/image25.jpeg"/><Relationship Id="rId9" Type="http://schemas.openxmlformats.org/officeDocument/2006/relationships/hyperlink" Target="http://www.google.hr/url?url=http://alternativa-za-vas.com/index.php/clanak/article/kopriva&amp;rct=j&amp;frm=1&amp;q=&amp;esrc=s&amp;sa=U&amp;ei=D11xVfmaG8TD7gaL_oHYCA&amp;ved=0CBYQ9QEwAQ&amp;usg=AFQjCNE0-ToIdUzRRBo3UW-UwsJN9KQ4G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jpeg"/><Relationship Id="rId5" Type="http://schemas.openxmlformats.org/officeDocument/2006/relationships/image" Target="../media/image32.jpeg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jpeg"/><Relationship Id="rId5" Type="http://schemas.openxmlformats.org/officeDocument/2006/relationships/image" Target="../media/image33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jpeg"/><Relationship Id="rId5" Type="http://schemas.openxmlformats.org/officeDocument/2006/relationships/image" Target="../media/image31.jpeg"/><Relationship Id="rId4" Type="http://schemas.openxmlformats.org/officeDocument/2006/relationships/image" Target="../media/image3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Smrt" TargetMode="External"/><Relationship Id="rId3" Type="http://schemas.openxmlformats.org/officeDocument/2006/relationships/hyperlink" Target="http://hr.wikipedia.org/wiki/Latinski_jezik" TargetMode="External"/><Relationship Id="rId7" Type="http://schemas.openxmlformats.org/officeDocument/2006/relationships/hyperlink" Target="http://hr.wikipedia.org/wiki/Metastaz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hr.wikipedia.org/wiki/Stanica" TargetMode="External"/><Relationship Id="rId5" Type="http://schemas.openxmlformats.org/officeDocument/2006/relationships/hyperlink" Target="http://hr.wikipedia.org/w/index.php?title=Dioba_stanica&amp;action=edit&amp;redlink=1" TargetMode="External"/><Relationship Id="rId4" Type="http://schemas.openxmlformats.org/officeDocument/2006/relationships/hyperlink" Target="http://hr.wikipedia.org/wiki/Novotvorina" TargetMode="External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google.hr/url?url=http://belko.gooforum.com/t55-preslica-poljska-equisetum-arvense-l&amp;rct=j&amp;frm=1&amp;q=&amp;esrc=s&amp;sa=U&amp;ei=yVBxVfaiFYy07gbsm4HYBA&amp;ved=0CCAQ9QEwBg&amp;usg=AFQjCNF_IEU89fqAZvcLLtSvjneiV4FaiA" TargetMode="External"/><Relationship Id="rId7" Type="http://schemas.openxmlformats.org/officeDocument/2006/relationships/hyperlink" Target="https://www.google.hr/url?url=https://www.flickr.com/photos/pmalovrh/4071892631&amp;rct=j&amp;frm=1&amp;q=&amp;esrc=s&amp;sa=U&amp;ei=nFFxVaioG4mp7AaQz4OwDw&amp;ved=0CBgQ9QEwAg&amp;usg=AFQjCNEtVBn2Zjr_WOdxKPXP2vIgW27tdA" TargetMode="External"/><Relationship Id="rId12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hyperlink" Target="http://www.google.hr/url?url=http://hr.wikipedia.org/wiki/Stolisnik&amp;rct=j&amp;frm=1&amp;q=&amp;esrc=s&amp;sa=U&amp;ei=IFJxVeqZKfLW7QaW5oLQBA&amp;ved=0CBQQ9QEwAA&amp;usg=AFQjCNEMRNiZuXch0FPWE67ZmhCFzjr1AQ" TargetMode="External"/><Relationship Id="rId5" Type="http://schemas.openxmlformats.org/officeDocument/2006/relationships/hyperlink" Target="http://www.google.hr/url?url=http://www.pticica.com/oznake/%C4%8Destoslavica&amp;rct=j&amp;frm=1&amp;q=&amp;esrc=s&amp;sa=U&amp;ei=YVFxVceoDO3B7AafnoKIDw&amp;ved=0CBYQ9QEwAQ&amp;usg=AFQjCNHrR8ezA8Mb9Oe2UPc8W293j68RTA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www.google.hr/url?url=http://cokocaj-trgovina.hr/2014/03/neven-ognjeni-cudotvorac-s-rimskog-groba/&amp;rct=j&amp;frm=1&amp;q=&amp;esrc=s&amp;sa=U&amp;ei=7lFxVZTKAuXV7AbOoIP4Bw&amp;ved=0CBwQ9QEwBA&amp;usg=AFQjCNFlKISXclEFDQMUYi-brbsSj65lr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hyperlink" Target="http://www.google.hr/url?url=http://tinktura-zdravlje.com/tag/stolisnik/&amp;rct=j&amp;frm=1&amp;q=&amp;esrc=s&amp;sa=U&amp;ei=8FRxVeGrFtDT7AaRiYKQBQ&amp;ved=0CCgQ9QEwCg&amp;usg=AFQjCNHS55mQO3OgvPa4pcScNnzyv1mKzw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url=http://prirodnodozdravlja-ljekovitobilje.blogspot.com/2012/05/sljez.html&amp;rct=j&amp;frm=1&amp;q=&amp;esrc=s&amp;sa=U&amp;ei=dVZxVfvdF-aa7gaXs4PAAg&amp;ved=0CCAQ9QEwBg&amp;usg=AFQjCNGZcl03yI5nNK0OCqq_zkobUJzabA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Projektni dan 5.6.2015. </a:t>
            </a:r>
            <a:br>
              <a:rPr lang="hr-HR" dirty="0" smtClean="0"/>
            </a:br>
            <a:r>
              <a:rPr lang="hr-HR" dirty="0" smtClean="0"/>
              <a:t>Ljekovito bilje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1800" dirty="0" smtClean="0"/>
              <a:t>Tema: Prirodni lijekovi</a:t>
            </a:r>
          </a:p>
          <a:p>
            <a:r>
              <a:rPr lang="hr-HR" sz="1800" dirty="0" smtClean="0"/>
              <a:t>Bolest: Rak(Karcinom)</a:t>
            </a:r>
          </a:p>
          <a:p>
            <a:r>
              <a:rPr lang="hr-HR" sz="1800" dirty="0" smtClean="0"/>
              <a:t>Voditelji: </a:t>
            </a:r>
            <a:r>
              <a:rPr lang="hr-HR" sz="1800" dirty="0" err="1" smtClean="0"/>
              <a:t>S</a:t>
            </a:r>
            <a:r>
              <a:rPr lang="hr-HR" sz="1800" dirty="0" err="1" smtClean="0"/>
              <a:t>.Tereza</a:t>
            </a:r>
            <a:r>
              <a:rPr lang="hr-HR" sz="1800" dirty="0" smtClean="0"/>
              <a:t> </a:t>
            </a:r>
            <a:r>
              <a:rPr lang="hr-HR" sz="1800" dirty="0" err="1" smtClean="0"/>
              <a:t>Dokić</a:t>
            </a:r>
            <a:r>
              <a:rPr lang="hr-HR" sz="1800" dirty="0" smtClean="0"/>
              <a:t> i Vladimir Janečić</a:t>
            </a:r>
          </a:p>
          <a:p>
            <a:r>
              <a:rPr lang="hr-HR" sz="1800" dirty="0" smtClean="0"/>
              <a:t>Razredi: 7a i 7b</a:t>
            </a:r>
          </a:p>
          <a:p>
            <a:r>
              <a:rPr lang="hr-HR" sz="1800" dirty="0" smtClean="0"/>
              <a:t>Prezentaciju vode: Ana </a:t>
            </a:r>
            <a:r>
              <a:rPr lang="hr-HR" sz="1800" dirty="0" smtClean="0"/>
              <a:t>Antolović i Ivana </a:t>
            </a:r>
            <a:r>
              <a:rPr lang="hr-HR" sz="1800" dirty="0" err="1" smtClean="0"/>
              <a:t>Tunić</a:t>
            </a:r>
            <a:endParaRPr lang="hr-HR" sz="18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Mrtva kopriva ili kopriva,poljska preslica,stolisnik:uzimamo </a:t>
            </a:r>
            <a:r>
              <a:rPr lang="hr-HR" dirty="0" smtClean="0"/>
              <a:t>četiri </a:t>
            </a:r>
            <a:r>
              <a:rPr lang="hr-HR" dirty="0" smtClean="0"/>
              <a:t>šalice čaja na dan</a:t>
            </a:r>
          </a:p>
          <a:p>
            <a:r>
              <a:rPr lang="hr-HR" dirty="0" smtClean="0"/>
              <a:t>Neven i kopriva:čaj spravljamo od svježih biljaka ;pijemo ga po dvije šalice na dan;svakoj šalici dodamo još žličicu švedskih kapi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kostiju</a:t>
            </a:r>
            <a:endParaRPr lang="hr-HR" dirty="0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4572000" y="908720"/>
          <a:ext cx="4572000" cy="5663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1909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796179">
                <a:tc>
                  <a:txBody>
                    <a:bodyPr/>
                    <a:lstStyle/>
                    <a:p>
                      <a:r>
                        <a:rPr lang="hr-HR" dirty="0" smtClean="0"/>
                        <a:t>Mrtva 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86886">
                <a:tc>
                  <a:txBody>
                    <a:bodyPr/>
                    <a:lstStyle/>
                    <a:p>
                      <a:r>
                        <a:rPr lang="hr-HR" dirty="0" smtClean="0"/>
                        <a:t>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39552">
                <a:tc>
                  <a:txBody>
                    <a:bodyPr/>
                    <a:lstStyle/>
                    <a:p>
                      <a:r>
                        <a:rPr lang="hr-HR" dirty="0" smtClean="0"/>
                        <a:t>Poljska preslica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43834">
                <a:tc>
                  <a:txBody>
                    <a:bodyPr/>
                    <a:lstStyle/>
                    <a:p>
                      <a:r>
                        <a:rPr lang="hr-HR" dirty="0" smtClean="0"/>
                        <a:t>Stolisnik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58460">
                <a:tc>
                  <a:txBody>
                    <a:bodyPr/>
                    <a:lstStyle/>
                    <a:p>
                      <a:r>
                        <a:rPr lang="hr-HR" dirty="0" smtClean="0"/>
                        <a:t>Neven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072624">
                <a:tc>
                  <a:txBody>
                    <a:bodyPr/>
                    <a:lstStyle/>
                    <a:p>
                      <a:r>
                        <a:rPr lang="hr-HR" dirty="0" smtClean="0"/>
                        <a:t>Švedske kapi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m.kopriv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858016" y="1268760"/>
            <a:ext cx="2285984" cy="720080"/>
          </a:xfrm>
        </p:spPr>
      </p:pic>
      <p:pic>
        <p:nvPicPr>
          <p:cNvPr id="22530" name="Picture 2" descr="https://encrypted-tbn1.gstatic.com/images?q=tbn:ANd9GcQXk9itO80kBxRN2vs1FxQ3AeyBDdyoE5xRUEvOzXzH0d8vdHLq4Lw3Mv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1988840"/>
            <a:ext cx="2285984" cy="864096"/>
          </a:xfrm>
          <a:prstGeom prst="rect">
            <a:avLst/>
          </a:prstGeom>
          <a:noFill/>
        </p:spPr>
      </p:pic>
      <p:pic>
        <p:nvPicPr>
          <p:cNvPr id="22532" name="Picture 4" descr="https://encrypted-tbn1.gstatic.com/images?q=tbn:ANd9GcRwqD8059CoPxMg7ysne99ue8jVSgZDOqH0znWksJgijYtAZcohqtlfHAu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16" y="2852936"/>
            <a:ext cx="2285984" cy="792088"/>
          </a:xfrm>
          <a:prstGeom prst="rect">
            <a:avLst/>
          </a:prstGeom>
          <a:noFill/>
        </p:spPr>
      </p:pic>
      <p:pic>
        <p:nvPicPr>
          <p:cNvPr id="22534" name="Picture 6" descr="https://encrypted-tbn0.gstatic.com/images?q=tbn:ANd9GcSGHFEfSn6hbTRi0ccUfuJuEqTjMN4SEZIunBIr72fCboDFMepsFMK8eEQ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16" y="3645024"/>
            <a:ext cx="2285984" cy="861246"/>
          </a:xfrm>
          <a:prstGeom prst="rect">
            <a:avLst/>
          </a:prstGeom>
          <a:noFill/>
        </p:spPr>
      </p:pic>
      <p:pic>
        <p:nvPicPr>
          <p:cNvPr id="22536" name="Picture 8" descr="https://encrypted-tbn1.gstatic.com/images?q=tbn:ANd9GcRgos8dlmpZYexlv8Yp-piBuxrJheyFxBjVSS0aES9W2tVNTnmJOZpu6LJ7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58016" y="4509120"/>
            <a:ext cx="2285984" cy="1076700"/>
          </a:xfrm>
          <a:prstGeom prst="rect">
            <a:avLst/>
          </a:prstGeom>
          <a:noFill/>
        </p:spPr>
      </p:pic>
      <p:pic>
        <p:nvPicPr>
          <p:cNvPr id="22538" name="Picture 10" descr="http://3.bp.blogspot.com/_H_tvS5U1ruw/TGK9VVKV4fI/AAAAAAAAAAU/Uzip33GcCxE/s320/%C5%A0vedske++kapi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16" y="5445224"/>
            <a:ext cx="2285984" cy="11521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Neven,stolisnik, </a:t>
            </a:r>
            <a:r>
              <a:rPr lang="hr-HR" dirty="0" err="1" smtClean="0"/>
              <a:t>čestoslavica</a:t>
            </a:r>
            <a:r>
              <a:rPr lang="hr-HR" dirty="0" smtClean="0"/>
              <a:t>,mrtva kopriva i kopriva(pročišćava krv i povećava otpornost)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kože</a:t>
            </a:r>
            <a:endParaRPr lang="hr-HR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/>
        </p:nvGraphicFramePr>
        <p:xfrm>
          <a:off x="4429124" y="1397000"/>
          <a:ext cx="47148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38"/>
                <a:gridCol w="2357438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Neven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Stolisnik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Čestoslavica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Mrtva 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neven 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86578" y="1785926"/>
            <a:ext cx="2357422" cy="357190"/>
          </a:xfrm>
        </p:spPr>
      </p:pic>
      <p:pic>
        <p:nvPicPr>
          <p:cNvPr id="25602" name="Picture 2" descr="https://encrypted-tbn0.gstatic.com/images?q=tbn:ANd9GcRkIMKgf5mlzH9u74Kas-1Fq7y7yFcFPhK4lEX8hZQf8VwWQaKrT03WnR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143116"/>
            <a:ext cx="2357422" cy="357190"/>
          </a:xfrm>
          <a:prstGeom prst="rect">
            <a:avLst/>
          </a:prstGeom>
          <a:noFill/>
        </p:spPr>
      </p:pic>
      <p:pic>
        <p:nvPicPr>
          <p:cNvPr id="25604" name="Picture 4" descr="https://encrypted-tbn1.gstatic.com/images?q=tbn:ANd9GcTDrHoUQ9nTdUhkE-KXBWkZ8A3bR2x_lPiFlOs9seP0Yqof5RSlfnp-uw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2500306"/>
            <a:ext cx="2357422" cy="357190"/>
          </a:xfrm>
          <a:prstGeom prst="rect">
            <a:avLst/>
          </a:prstGeom>
          <a:noFill/>
        </p:spPr>
      </p:pic>
      <p:pic>
        <p:nvPicPr>
          <p:cNvPr id="25606" name="Picture 6" descr="https://encrypted-tbn0.gstatic.com/images?q=tbn:ANd9GcR71lUnmKXOoSMVh_8oOCqzuzJTzD3I3ERitNvj3nZrz-UpdmYEReU57PFv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2857496"/>
            <a:ext cx="2357422" cy="357190"/>
          </a:xfrm>
          <a:prstGeom prst="rect">
            <a:avLst/>
          </a:prstGeom>
          <a:noFill/>
        </p:spPr>
      </p:pic>
      <p:pic>
        <p:nvPicPr>
          <p:cNvPr id="25608" name="Picture 8" descr="https://encrypted-tbn1.gstatic.com/images?q=tbn:ANd9GcQq1CROFVNF1a1cPJs9jstIfLKn2GoZhqzHh42j1-lXSv4xNHxQIYkSehk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3214686"/>
            <a:ext cx="2357422" cy="4286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Zlatica:četiri šalice čaja na dan,na gutljaje . Svakoj šalici dodamo žličicu švedskih kapi.</a:t>
            </a:r>
          </a:p>
          <a:p>
            <a:r>
              <a:rPr lang="hr-HR" dirty="0" smtClean="0"/>
              <a:t>Broćika,kopriva. 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038600" cy="43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856942">
                <a:tc>
                  <a:txBody>
                    <a:bodyPr/>
                    <a:lstStyle/>
                    <a:p>
                      <a:r>
                        <a:rPr lang="hr-HR" dirty="0" smtClean="0"/>
                        <a:t>Zlatica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918150">
                <a:tc>
                  <a:txBody>
                    <a:bodyPr/>
                    <a:lstStyle/>
                    <a:p>
                      <a:r>
                        <a:rPr lang="hr-HR" dirty="0" smtClean="0"/>
                        <a:t>Švedske kapi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979358">
                <a:tc>
                  <a:txBody>
                    <a:bodyPr/>
                    <a:lstStyle/>
                    <a:p>
                      <a:r>
                        <a:rPr lang="hr-HR" dirty="0" smtClean="0"/>
                        <a:t>Broćika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1256590">
                <a:tc>
                  <a:txBody>
                    <a:bodyPr/>
                    <a:lstStyle/>
                    <a:p>
                      <a:r>
                        <a:rPr lang="hr-HR" dirty="0" smtClean="0"/>
                        <a:t>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bubrega</a:t>
            </a:r>
            <a:endParaRPr lang="hr-HR" dirty="0"/>
          </a:p>
        </p:txBody>
      </p:sp>
      <p:pic>
        <p:nvPicPr>
          <p:cNvPr id="7" name="Slika 6" descr="Zlat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844824"/>
            <a:ext cx="2071702" cy="864096"/>
          </a:xfrm>
          <a:prstGeom prst="rect">
            <a:avLst/>
          </a:prstGeom>
        </p:spPr>
      </p:pic>
      <p:pic>
        <p:nvPicPr>
          <p:cNvPr id="8" name="Slika 7" descr="Švedske  ka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2708920"/>
            <a:ext cx="2071702" cy="926414"/>
          </a:xfrm>
          <a:prstGeom prst="rect">
            <a:avLst/>
          </a:prstGeom>
        </p:spPr>
      </p:pic>
      <p:pic>
        <p:nvPicPr>
          <p:cNvPr id="9" name="Slika 8" descr="Broćik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60232" y="3645024"/>
            <a:ext cx="2038379" cy="1008112"/>
          </a:xfrm>
          <a:prstGeom prst="rect">
            <a:avLst/>
          </a:prstGeom>
        </p:spPr>
      </p:pic>
      <p:pic>
        <p:nvPicPr>
          <p:cNvPr id="10" name="Slika 9" descr="kopriv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4653136"/>
            <a:ext cx="2038379" cy="1220716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Neven,mažuran,mrtva kopriva i kopriva,trputac:pijemo litru čaja dnevno,na </a:t>
            </a:r>
            <a:r>
              <a:rPr lang="hr-HR" dirty="0" smtClean="0"/>
              <a:t>gutljaje. </a:t>
            </a:r>
            <a:r>
              <a:rPr lang="hr-HR" dirty="0" smtClean="0"/>
              <a:t>Čajevima dodamo žlicu švedskih kapi.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495800" cy="4979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1000958">
                <a:tc>
                  <a:txBody>
                    <a:bodyPr/>
                    <a:lstStyle/>
                    <a:p>
                      <a:r>
                        <a:rPr lang="hr-HR" dirty="0" smtClean="0"/>
                        <a:t>Neven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18150">
                <a:tc>
                  <a:txBody>
                    <a:bodyPr/>
                    <a:lstStyle/>
                    <a:p>
                      <a:r>
                        <a:rPr lang="hr-HR" dirty="0" smtClean="0"/>
                        <a:t>Mažuran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35342">
                <a:tc>
                  <a:txBody>
                    <a:bodyPr/>
                    <a:lstStyle/>
                    <a:p>
                      <a:r>
                        <a:rPr lang="hr-HR" dirty="0" smtClean="0"/>
                        <a:t>Mrtva 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96550">
                <a:tc>
                  <a:txBody>
                    <a:bodyPr/>
                    <a:lstStyle/>
                    <a:p>
                      <a:r>
                        <a:rPr lang="hr-HR" dirty="0" smtClean="0"/>
                        <a:t>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57758">
                <a:tc>
                  <a:txBody>
                    <a:bodyPr/>
                    <a:lstStyle/>
                    <a:p>
                      <a:r>
                        <a:rPr lang="hr-HR" dirty="0" smtClean="0"/>
                        <a:t>Trputac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limfnih </a:t>
            </a:r>
            <a:r>
              <a:rPr lang="hr-HR" dirty="0" smtClean="0"/>
              <a:t>žlijezda</a:t>
            </a:r>
            <a:endParaRPr lang="hr-HR" dirty="0"/>
          </a:p>
        </p:txBody>
      </p:sp>
      <p:pic>
        <p:nvPicPr>
          <p:cNvPr id="6" name="Slika 5" descr="Ne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844824"/>
            <a:ext cx="2214546" cy="1008112"/>
          </a:xfrm>
          <a:prstGeom prst="rect">
            <a:avLst/>
          </a:prstGeom>
        </p:spPr>
      </p:pic>
      <p:pic>
        <p:nvPicPr>
          <p:cNvPr id="7" name="Slika 6" descr="mažur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2852936"/>
            <a:ext cx="2214546" cy="936104"/>
          </a:xfrm>
          <a:prstGeom prst="rect">
            <a:avLst/>
          </a:prstGeom>
        </p:spPr>
      </p:pic>
      <p:pic>
        <p:nvPicPr>
          <p:cNvPr id="8" name="Slika 7" descr="Mrtva kopri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3861048"/>
            <a:ext cx="2214546" cy="785818"/>
          </a:xfrm>
          <a:prstGeom prst="rect">
            <a:avLst/>
          </a:prstGeom>
        </p:spPr>
      </p:pic>
      <p:pic>
        <p:nvPicPr>
          <p:cNvPr id="9" name="Slika 8" descr="kopriv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4581128"/>
            <a:ext cx="2214546" cy="932684"/>
          </a:xfrm>
          <a:prstGeom prst="rect">
            <a:avLst/>
          </a:prstGeom>
        </p:spPr>
      </p:pic>
      <p:pic>
        <p:nvPicPr>
          <p:cNvPr id="10" name="Slika 9" descr="trputa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29422" y="5517232"/>
            <a:ext cx="2214578" cy="93610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Švedske kapi:uzimamo tri puta na dan po žlicu kapi razrijeđenih čajem,i to prije i poslije obroka.</a:t>
            </a:r>
          </a:p>
          <a:p>
            <a:r>
              <a:rPr lang="hr-HR" dirty="0" smtClean="0"/>
              <a:t>Mrtva kopriva,trputac</a:t>
            </a:r>
          </a:p>
          <a:p>
            <a:r>
              <a:rPr lang="hr-HR" dirty="0" smtClean="0"/>
              <a:t>Mrtva kopriva,neven,stolisnik:šest do osam punih žličica mješavine biljaka na dvije litre vode . Pije se gutljaj po gutljaj. 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495800" cy="512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28950">
                <a:tc>
                  <a:txBody>
                    <a:bodyPr/>
                    <a:lstStyle/>
                    <a:p>
                      <a:r>
                        <a:rPr lang="hr-HR" dirty="0" smtClean="0"/>
                        <a:t>Švedske kapi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18150">
                <a:tc>
                  <a:txBody>
                    <a:bodyPr/>
                    <a:lstStyle/>
                    <a:p>
                      <a:r>
                        <a:rPr lang="hr-HR" dirty="0" smtClean="0"/>
                        <a:t>Mrtva 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07350">
                <a:tc>
                  <a:txBody>
                    <a:bodyPr/>
                    <a:lstStyle/>
                    <a:p>
                      <a:r>
                        <a:rPr lang="hr-HR" dirty="0" smtClean="0"/>
                        <a:t>Trputac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96550">
                <a:tc>
                  <a:txBody>
                    <a:bodyPr/>
                    <a:lstStyle/>
                    <a:p>
                      <a:r>
                        <a:rPr lang="hr-HR" dirty="0" smtClean="0"/>
                        <a:t>Neven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1101774">
                <a:tc>
                  <a:txBody>
                    <a:bodyPr/>
                    <a:lstStyle/>
                    <a:p>
                      <a:r>
                        <a:rPr lang="hr-HR" dirty="0" smtClean="0"/>
                        <a:t>Stolisnik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Rak maternice(jajnika)</a:t>
            </a:r>
            <a:endParaRPr lang="hr-HR" dirty="0"/>
          </a:p>
        </p:txBody>
      </p:sp>
      <p:pic>
        <p:nvPicPr>
          <p:cNvPr id="6" name="Slika 5" descr="Švedske  ka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857364"/>
            <a:ext cx="2214546" cy="923564"/>
          </a:xfrm>
          <a:prstGeom prst="rect">
            <a:avLst/>
          </a:prstGeom>
        </p:spPr>
      </p:pic>
      <p:pic>
        <p:nvPicPr>
          <p:cNvPr id="7" name="Slika 6" descr="Mrtva kopri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2780928"/>
            <a:ext cx="2214546" cy="1008112"/>
          </a:xfrm>
          <a:prstGeom prst="rect">
            <a:avLst/>
          </a:prstGeom>
        </p:spPr>
      </p:pic>
      <p:pic>
        <p:nvPicPr>
          <p:cNvPr id="8" name="Slika 7" descr="trputa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3789040"/>
            <a:ext cx="2214546" cy="792088"/>
          </a:xfrm>
          <a:prstGeom prst="rect">
            <a:avLst/>
          </a:prstGeom>
        </p:spPr>
      </p:pic>
      <p:pic>
        <p:nvPicPr>
          <p:cNvPr id="9" name="Slika 8" descr="Nev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4581128"/>
            <a:ext cx="2214546" cy="936104"/>
          </a:xfrm>
          <a:prstGeom prst="rect">
            <a:avLst/>
          </a:prstGeom>
        </p:spPr>
      </p:pic>
      <p:pic>
        <p:nvPicPr>
          <p:cNvPr id="10" name="Slika 9" descr="stolisni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29453" y="5517232"/>
            <a:ext cx="2214547" cy="107955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Poljska preslica:uzimamo po jednu šalicu čaja ujutro natašte te navečer pola sata prije večere.</a:t>
            </a:r>
          </a:p>
          <a:p>
            <a:r>
              <a:rPr lang="hr-HR" dirty="0" smtClean="0"/>
              <a:t>Stolisnik:uzimamo četiri šalice čaja dnevno,na gutljaje.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495800" cy="243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928950">
                <a:tc>
                  <a:txBody>
                    <a:bodyPr/>
                    <a:lstStyle/>
                    <a:p>
                      <a:r>
                        <a:rPr lang="hr-HR" dirty="0" smtClean="0"/>
                        <a:t>Poljska preslica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34174">
                <a:tc>
                  <a:txBody>
                    <a:bodyPr/>
                    <a:lstStyle/>
                    <a:p>
                      <a:r>
                        <a:rPr lang="hr-HR" dirty="0" smtClean="0"/>
                        <a:t>Stolisnik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pluća</a:t>
            </a:r>
            <a:endParaRPr lang="hr-HR" dirty="0"/>
          </a:p>
        </p:txBody>
      </p:sp>
      <p:pic>
        <p:nvPicPr>
          <p:cNvPr id="6" name="Slika 5" descr="Poljska presl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844824"/>
            <a:ext cx="2214546" cy="936104"/>
          </a:xfrm>
          <a:prstGeom prst="rect">
            <a:avLst/>
          </a:prstGeom>
        </p:spPr>
      </p:pic>
      <p:pic>
        <p:nvPicPr>
          <p:cNvPr id="7" name="Slika 6" descr="stolisni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2780928"/>
            <a:ext cx="2214546" cy="115212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Neven,mrtva kopriva,stolisnik:pijemo do dvije litre čaja na dan,na gutljaje . Čaju dodamo žličicu švedskih kapi te ga popijemo pola sata prije i poslije glavnih obroka.</a:t>
            </a:r>
          </a:p>
          <a:p>
            <a:r>
              <a:rPr lang="hr-HR" dirty="0" smtClean="0"/>
              <a:t>Broćika i crni sljez:naizmjenično,grgljamo duboko.  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495800" cy="447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784934">
                <a:tc>
                  <a:txBody>
                    <a:bodyPr/>
                    <a:lstStyle/>
                    <a:p>
                      <a:r>
                        <a:rPr lang="hr-HR" dirty="0" smtClean="0"/>
                        <a:t>Neven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46142">
                <a:tc>
                  <a:txBody>
                    <a:bodyPr/>
                    <a:lstStyle/>
                    <a:p>
                      <a:r>
                        <a:rPr lang="hr-HR" dirty="0" smtClean="0"/>
                        <a:t>Mrtva 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35342">
                <a:tc>
                  <a:txBody>
                    <a:bodyPr/>
                    <a:lstStyle/>
                    <a:p>
                      <a:r>
                        <a:rPr lang="hr-HR" dirty="0" smtClean="0"/>
                        <a:t>Stolisnik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24542">
                <a:tc>
                  <a:txBody>
                    <a:bodyPr/>
                    <a:lstStyle/>
                    <a:p>
                      <a:r>
                        <a:rPr lang="hr-HR" dirty="0" smtClean="0"/>
                        <a:t>Broćika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13742">
                <a:tc>
                  <a:txBody>
                    <a:bodyPr/>
                    <a:lstStyle/>
                    <a:p>
                      <a:r>
                        <a:rPr lang="hr-HR" dirty="0" smtClean="0"/>
                        <a:t>Crni sljez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štitnjače</a:t>
            </a:r>
            <a:endParaRPr lang="hr-HR" dirty="0"/>
          </a:p>
        </p:txBody>
      </p:sp>
      <p:pic>
        <p:nvPicPr>
          <p:cNvPr id="6" name="Slika 5" descr="Nev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3" y="1857364"/>
            <a:ext cx="2214547" cy="779548"/>
          </a:xfrm>
          <a:prstGeom prst="rect">
            <a:avLst/>
          </a:prstGeom>
        </p:spPr>
      </p:pic>
      <p:pic>
        <p:nvPicPr>
          <p:cNvPr id="7" name="Slika 6" descr="Mrtva kopri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2636912"/>
            <a:ext cx="2214546" cy="789238"/>
          </a:xfrm>
          <a:prstGeom prst="rect">
            <a:avLst/>
          </a:prstGeom>
        </p:spPr>
      </p:pic>
      <p:pic>
        <p:nvPicPr>
          <p:cNvPr id="8" name="Slika 7" descr="stolisni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3429000"/>
            <a:ext cx="2214546" cy="857255"/>
          </a:xfrm>
          <a:prstGeom prst="rect">
            <a:avLst/>
          </a:prstGeom>
        </p:spPr>
      </p:pic>
      <p:pic>
        <p:nvPicPr>
          <p:cNvPr id="9" name="Slika 8" descr="Broćik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29454" y="4293096"/>
            <a:ext cx="2214546" cy="860106"/>
          </a:xfrm>
          <a:prstGeom prst="rect">
            <a:avLst/>
          </a:prstGeom>
        </p:spPr>
      </p:pic>
      <p:pic>
        <p:nvPicPr>
          <p:cNvPr id="10" name="Slika 9" descr="crni sljez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29454" y="5157192"/>
            <a:ext cx="2214546" cy="792088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Oblozi:</a:t>
            </a:r>
          </a:p>
          <a:p>
            <a:r>
              <a:rPr lang="hr-HR" dirty="0" smtClean="0"/>
              <a:t>Veliki trputac:stavljamo tople obloge od čajnog </a:t>
            </a:r>
            <a:r>
              <a:rPr lang="hr-HR" dirty="0" err="1" smtClean="0"/>
              <a:t>oparka</a:t>
            </a:r>
            <a:r>
              <a:rPr lang="hr-HR" dirty="0" smtClean="0"/>
              <a:t> svježih ili osušenih listova . Oblog treba svakih pola sata . No istu tkaninu ne smijemo ponovno upotrijebiti,osim ako je prethodno prokuhamo.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495800" cy="1659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1288990">
                <a:tc>
                  <a:txBody>
                    <a:bodyPr/>
                    <a:lstStyle/>
                    <a:p>
                      <a:r>
                        <a:rPr lang="hr-HR" dirty="0" smtClean="0"/>
                        <a:t>Veliki trputac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usnice</a:t>
            </a:r>
            <a:endParaRPr lang="hr-HR" dirty="0"/>
          </a:p>
        </p:txBody>
      </p:sp>
      <p:pic>
        <p:nvPicPr>
          <p:cNvPr id="6" name="Slika 5" descr="veliki trput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857364"/>
            <a:ext cx="2214546" cy="128360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Rosopas(korijeni i listovi):pijemo dvije do tri šalice na dan:sprječava diobu stanica i na taj način nastanak,odnosno razvitak raka.</a:t>
            </a:r>
          </a:p>
          <a:p>
            <a:r>
              <a:rPr lang="hr-HR" dirty="0" smtClean="0"/>
              <a:t>Kopriva i neven:pijemo i do dvije litre čaja dnevno,na gutljaje. 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648200" y="1481138"/>
          <a:ext cx="4495800" cy="3413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28950">
                <a:tc>
                  <a:txBody>
                    <a:bodyPr/>
                    <a:lstStyle/>
                    <a:p>
                      <a:r>
                        <a:rPr lang="hr-HR" dirty="0" smtClean="0"/>
                        <a:t>Rosopas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990158">
                <a:tc>
                  <a:txBody>
                    <a:bodyPr/>
                    <a:lstStyle/>
                    <a:p>
                      <a:r>
                        <a:rPr lang="hr-HR" dirty="0" smtClean="0"/>
                        <a:t>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1123374">
                <a:tc>
                  <a:txBody>
                    <a:bodyPr/>
                    <a:lstStyle/>
                    <a:p>
                      <a:r>
                        <a:rPr lang="hr-HR" dirty="0" smtClean="0"/>
                        <a:t>Neven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želuca</a:t>
            </a:r>
            <a:endParaRPr lang="hr-HR" dirty="0"/>
          </a:p>
        </p:txBody>
      </p:sp>
      <p:pic>
        <p:nvPicPr>
          <p:cNvPr id="7" name="Slika 6" descr="rosop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844824"/>
            <a:ext cx="2214546" cy="864096"/>
          </a:xfrm>
          <a:prstGeom prst="rect">
            <a:avLst/>
          </a:prstGeom>
        </p:spPr>
      </p:pic>
      <p:pic>
        <p:nvPicPr>
          <p:cNvPr id="8" name="Slika 7" descr="kopri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3" y="2708920"/>
            <a:ext cx="2214547" cy="1070430"/>
          </a:xfrm>
          <a:prstGeom prst="rect">
            <a:avLst/>
          </a:prstGeom>
        </p:spPr>
      </p:pic>
      <p:pic>
        <p:nvPicPr>
          <p:cNvPr id="9" name="Slika 8" descr="Nev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29454" y="3789040"/>
            <a:ext cx="2214546" cy="107385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186766" cy="4525963"/>
          </a:xfrm>
        </p:spPr>
        <p:txBody>
          <a:bodyPr/>
          <a:lstStyle/>
          <a:p>
            <a:r>
              <a:rPr lang="hr-HR" dirty="0" smtClean="0"/>
              <a:t>Mateo </a:t>
            </a:r>
            <a:r>
              <a:rPr lang="hr-HR" dirty="0" err="1" smtClean="0"/>
              <a:t>Dokić</a:t>
            </a:r>
            <a:endParaRPr lang="hr-HR" dirty="0" smtClean="0"/>
          </a:p>
          <a:p>
            <a:r>
              <a:rPr lang="hr-HR" dirty="0" smtClean="0"/>
              <a:t>Mario  </a:t>
            </a:r>
            <a:r>
              <a:rPr lang="hr-HR" dirty="0" err="1" smtClean="0"/>
              <a:t>Gegić</a:t>
            </a:r>
            <a:endParaRPr lang="hr-HR" dirty="0" smtClean="0"/>
          </a:p>
          <a:p>
            <a:r>
              <a:rPr lang="hr-HR" dirty="0" smtClean="0"/>
              <a:t>Marko </a:t>
            </a:r>
            <a:r>
              <a:rPr lang="hr-HR" dirty="0" smtClean="0"/>
              <a:t>Puškarić</a:t>
            </a:r>
          </a:p>
          <a:p>
            <a:r>
              <a:rPr lang="hr-HR" dirty="0" smtClean="0"/>
              <a:t>Alen </a:t>
            </a:r>
            <a:r>
              <a:rPr lang="hr-HR" dirty="0" err="1" smtClean="0"/>
              <a:t>Djekić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Prezentaciju izradili</a:t>
            </a:r>
            <a:endParaRPr lang="hr-HR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3970784" cy="5184576"/>
          </a:xfrm>
        </p:spPr>
        <p:txBody>
          <a:bodyPr>
            <a:normAutofit fontScale="62500" lnSpcReduction="20000"/>
          </a:bodyPr>
          <a:lstStyle/>
          <a:p>
            <a:r>
              <a:rPr lang="hr-HR" b="1" dirty="0" smtClean="0"/>
              <a:t>Rak</a:t>
            </a:r>
            <a:r>
              <a:rPr lang="hr-HR" dirty="0" smtClean="0"/>
              <a:t> (</a:t>
            </a:r>
            <a:r>
              <a:rPr lang="hr-HR" dirty="0" err="1" smtClean="0">
                <a:hlinkClick r:id="rId3" tooltip="Latinski jezik"/>
              </a:rPr>
              <a:t>lat</a:t>
            </a:r>
            <a:r>
              <a:rPr lang="hr-HR" dirty="0" smtClean="0">
                <a:hlinkClick r:id="rId3" tooltip="Latinski jezik"/>
              </a:rPr>
              <a:t>.</a:t>
            </a:r>
            <a:r>
              <a:rPr lang="hr-HR" dirty="0" smtClean="0"/>
              <a:t> </a:t>
            </a:r>
            <a:r>
              <a:rPr lang="hr-HR" i="1" dirty="0" err="1" smtClean="0"/>
              <a:t>cancer</a:t>
            </a:r>
            <a:r>
              <a:rPr lang="hr-HR" dirty="0" smtClean="0"/>
              <a:t>) ili </a:t>
            </a:r>
            <a:r>
              <a:rPr lang="hr-HR" b="1" dirty="0" smtClean="0"/>
              <a:t>zloćudna</a:t>
            </a:r>
            <a:r>
              <a:rPr lang="hr-HR" dirty="0" smtClean="0"/>
              <a:t> (maligna) </a:t>
            </a:r>
            <a:r>
              <a:rPr lang="hr-HR" b="1" dirty="0" smtClean="0"/>
              <a:t>novotvorina</a:t>
            </a:r>
            <a:r>
              <a:rPr lang="hr-HR" dirty="0" smtClean="0"/>
              <a:t> (</a:t>
            </a:r>
            <a:r>
              <a:rPr lang="hr-HR" dirty="0" err="1" smtClean="0"/>
              <a:t>neoplazma</a:t>
            </a:r>
            <a:r>
              <a:rPr lang="hr-HR" dirty="0" smtClean="0"/>
              <a:t>, tumor) je </a:t>
            </a:r>
            <a:r>
              <a:rPr lang="hr-HR" dirty="0" smtClean="0">
                <a:hlinkClick r:id="rId4" tooltip="Novotvorina"/>
              </a:rPr>
              <a:t>novotvorina</a:t>
            </a:r>
            <a:r>
              <a:rPr lang="hr-HR" dirty="0" smtClean="0"/>
              <a:t> kojoj je svojstvena nekontrolirana </a:t>
            </a:r>
            <a:r>
              <a:rPr lang="hr-HR" dirty="0" smtClean="0">
                <a:hlinkClick r:id="rId5" tooltip="Dioba stanica (stranica ne postoji)"/>
              </a:rPr>
              <a:t>dioba stanica</a:t>
            </a:r>
            <a:r>
              <a:rPr lang="hr-HR" dirty="0" smtClean="0"/>
              <a:t>, odnosno sposobnost </a:t>
            </a:r>
            <a:r>
              <a:rPr lang="hr-HR" dirty="0" smtClean="0">
                <a:hlinkClick r:id="rId6" tooltip="Stanica"/>
              </a:rPr>
              <a:t>stanica</a:t>
            </a:r>
            <a:r>
              <a:rPr lang="hr-HR" dirty="0" smtClean="0"/>
              <a:t> da prodru u ostatak tkiva, bilo izravnim urastanjem (invazija) bilo migracijom do udaljenih područja tijela (</a:t>
            </a:r>
            <a:r>
              <a:rPr lang="hr-HR" dirty="0" smtClean="0">
                <a:hlinkClick r:id="rId7" tooltip="Metastaze"/>
              </a:rPr>
              <a:t>metastaze</a:t>
            </a:r>
            <a:r>
              <a:rPr lang="hr-HR" dirty="0" smtClean="0"/>
              <a:t>).</a:t>
            </a:r>
          </a:p>
          <a:p>
            <a:r>
              <a:rPr lang="hr-HR" dirty="0" smtClean="0"/>
              <a:t>Mnogi oblici raka su lječivi, a neki i potpuno izlječivi, pogotovo ako se rano otkriju. Ako se ne liječi, većina oblika raka izaziva </a:t>
            </a:r>
            <a:r>
              <a:rPr lang="hr-HR" dirty="0" smtClean="0">
                <a:hlinkClick r:id="rId8" tooltip="Smrt"/>
              </a:rPr>
              <a:t>smrt</a:t>
            </a:r>
            <a:r>
              <a:rPr lang="hr-HR" dirty="0" smtClean="0"/>
              <a:t>. Rak predstavlja jedan od glavnih uzročnika smrti u razvijenim zemljama.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8" name="Rezervirano mjesto sadržaja 7" descr="rak.png"/>
          <p:cNvPicPr>
            <a:picLocks noGrp="1" noChangeAspect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>
          <a:xfrm>
            <a:off x="5364088" y="1268760"/>
            <a:ext cx="2984698" cy="40707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rak(karcinom) ?</a:t>
            </a:r>
            <a:endParaRPr lang="hr-HR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27584" y="1714488"/>
            <a:ext cx="7973488" cy="3286148"/>
          </a:xfrm>
        </p:spPr>
        <p:txBody>
          <a:bodyPr>
            <a:normAutofit/>
          </a:bodyPr>
          <a:lstStyle/>
          <a:p>
            <a:r>
              <a:rPr lang="hr-HR" sz="6600" dirty="0" smtClean="0">
                <a:solidFill>
                  <a:schemeClr val="tx1"/>
                </a:solidFill>
              </a:rPr>
              <a:t>Hvala na pažnji</a:t>
            </a:r>
            <a:r>
              <a:rPr lang="hr-HR" sz="6600" dirty="0" smtClean="0">
                <a:solidFill>
                  <a:schemeClr val="tx1"/>
                </a:solidFill>
              </a:rPr>
              <a:t>! </a:t>
            </a:r>
            <a:r>
              <a:rPr lang="hr-HR" sz="6600" dirty="0" smtClean="0">
                <a:solidFill>
                  <a:schemeClr val="tx1"/>
                </a:solidFill>
                <a:sym typeface="Wingdings" pitchFamily="2" charset="2"/>
              </a:rPr>
              <a:t></a:t>
            </a:r>
            <a:endParaRPr lang="hr-HR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Cilj naše prezentacije je upoznavanje s mogućnostima </a:t>
            </a:r>
            <a:r>
              <a:rPr lang="hr-HR" sz="3200" dirty="0" smtClean="0"/>
              <a:t>upotrebe ljekovitog bilja u liječenju raka uz konsultaciju s liječnikom.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316288" cy="5242587"/>
          </a:xfrm>
        </p:spPr>
        <p:txBody>
          <a:bodyPr>
            <a:noAutofit/>
          </a:bodyPr>
          <a:lstStyle/>
          <a:p>
            <a:r>
              <a:rPr lang="hr-HR" sz="1800" dirty="0" smtClean="0"/>
              <a:t>Navodimo abecednim redom vrste karcinoma i načine liječenja pomoću ljekovitog bilja:</a:t>
            </a:r>
          </a:p>
          <a:p>
            <a:r>
              <a:rPr lang="hr-HR" sz="1800" dirty="0" smtClean="0"/>
              <a:t>1.rak crijeva</a:t>
            </a:r>
          </a:p>
          <a:p>
            <a:r>
              <a:rPr lang="hr-HR" sz="1800" dirty="0" smtClean="0"/>
              <a:t>2.rak debelog crijeva</a:t>
            </a:r>
          </a:p>
          <a:p>
            <a:r>
              <a:rPr lang="hr-HR" sz="1800" dirty="0" smtClean="0"/>
              <a:t>3.rak dojke</a:t>
            </a:r>
          </a:p>
          <a:p>
            <a:r>
              <a:rPr lang="hr-HR" sz="1800" dirty="0" smtClean="0"/>
              <a:t>4.rak grla</a:t>
            </a:r>
          </a:p>
          <a:p>
            <a:r>
              <a:rPr lang="hr-HR" sz="1800" dirty="0" smtClean="0"/>
              <a:t>5.rak jetra</a:t>
            </a:r>
          </a:p>
          <a:p>
            <a:r>
              <a:rPr lang="hr-HR" sz="1800" dirty="0" smtClean="0"/>
              <a:t>6.rak jezika</a:t>
            </a:r>
          </a:p>
          <a:p>
            <a:r>
              <a:rPr lang="hr-HR" sz="1800" dirty="0" smtClean="0"/>
              <a:t>7.rak kostiju</a:t>
            </a:r>
          </a:p>
          <a:p>
            <a:r>
              <a:rPr lang="hr-HR" sz="1800" dirty="0" smtClean="0"/>
              <a:t>8.rak kože</a:t>
            </a:r>
          </a:p>
          <a:p>
            <a:r>
              <a:rPr lang="hr-HR" sz="1800" dirty="0" smtClean="0"/>
              <a:t>9.rak bubrega</a:t>
            </a:r>
          </a:p>
          <a:p>
            <a:r>
              <a:rPr lang="hr-HR" sz="1800" dirty="0" smtClean="0"/>
              <a:t>10.rak </a:t>
            </a:r>
            <a:r>
              <a:rPr lang="hr-HR" sz="1800" dirty="0" smtClean="0"/>
              <a:t>limfnih </a:t>
            </a:r>
            <a:r>
              <a:rPr lang="hr-HR" sz="1800" dirty="0" smtClean="0"/>
              <a:t>žlijezda</a:t>
            </a:r>
          </a:p>
          <a:p>
            <a:r>
              <a:rPr lang="hr-HR" sz="1800" dirty="0" smtClean="0"/>
              <a:t>11.rak maternice</a:t>
            </a:r>
          </a:p>
          <a:p>
            <a:r>
              <a:rPr lang="hr-HR" sz="1800" dirty="0" smtClean="0"/>
              <a:t>12.rak pluća</a:t>
            </a:r>
          </a:p>
          <a:p>
            <a:r>
              <a:rPr lang="hr-HR" sz="1800" dirty="0" smtClean="0"/>
              <a:t>13.rak štitnjače</a:t>
            </a:r>
          </a:p>
          <a:p>
            <a:r>
              <a:rPr lang="hr-HR" sz="1800" dirty="0" smtClean="0"/>
              <a:t>14.rak rak usnice</a:t>
            </a:r>
          </a:p>
          <a:p>
            <a:r>
              <a:rPr lang="hr-HR" sz="1800" dirty="0" smtClean="0"/>
              <a:t>15.rak želudca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>
            <a:normAutofit/>
          </a:bodyPr>
          <a:lstStyle/>
          <a:p>
            <a:r>
              <a:rPr lang="hr-HR" sz="5400" dirty="0" smtClean="0"/>
              <a:t> </a:t>
            </a:r>
            <a:r>
              <a:rPr lang="hr-HR" sz="5400" dirty="0" smtClean="0"/>
              <a:t>     </a:t>
            </a:r>
            <a:r>
              <a:rPr lang="hr-HR" sz="5400" dirty="0" smtClean="0"/>
              <a:t>Cilj</a:t>
            </a:r>
            <a:endParaRPr lang="hr-HR" sz="54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/>
              <a:t>Čajevi:</a:t>
            </a:r>
          </a:p>
          <a:p>
            <a:r>
              <a:rPr lang="hr-HR" b="1" dirty="0" err="1" smtClean="0"/>
              <a:t>Iđirot</a:t>
            </a:r>
            <a:r>
              <a:rPr lang="hr-HR" b="1" dirty="0" smtClean="0"/>
              <a:t>:pijemo ga na </a:t>
            </a:r>
            <a:r>
              <a:rPr lang="hr-HR" b="1" dirty="0" err="1" smtClean="0"/>
              <a:t>gutljanje</a:t>
            </a:r>
            <a:r>
              <a:rPr lang="hr-HR" b="1" dirty="0" smtClean="0"/>
              <a:t> prije i poslije obroka.</a:t>
            </a:r>
          </a:p>
          <a:p>
            <a:r>
              <a:rPr lang="hr-HR" b="1" dirty="0" smtClean="0"/>
              <a:t>Poljska preslica,</a:t>
            </a:r>
            <a:r>
              <a:rPr lang="hr-HR" b="1" dirty="0" err="1" smtClean="0"/>
              <a:t>čestoslavica</a:t>
            </a:r>
            <a:endParaRPr lang="hr-HR" b="1" dirty="0" smtClean="0"/>
          </a:p>
          <a:p>
            <a:r>
              <a:rPr lang="hr-HR" b="1" dirty="0" smtClean="0"/>
              <a:t>Mrtva kopriva,neven i stolisnik:puna žlica te mješavine poparimo s četvrt litre kipuće vode,ulijemo u termos-bocu te svakih 4 sata pijemo po gutljaj čaja</a:t>
            </a:r>
            <a:r>
              <a:rPr lang="hr-HR" b="1" dirty="0" smtClean="0"/>
              <a:t>. Iz </a:t>
            </a:r>
            <a:r>
              <a:rPr lang="hr-HR" b="1" dirty="0" smtClean="0"/>
              <a:t>šalice možemo izdvojiti dvije žlice čaja te dodati žličicu švedskih kapi.</a:t>
            </a:r>
          </a:p>
          <a:p>
            <a:endParaRPr lang="hr-HR" b="1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crijeva</a:t>
            </a:r>
            <a:endParaRPr lang="hr-HR" dirty="0"/>
          </a:p>
        </p:txBody>
      </p:sp>
      <p:graphicFrame>
        <p:nvGraphicFramePr>
          <p:cNvPr id="10" name="Tablica 9"/>
          <p:cNvGraphicFramePr>
            <a:graphicFrameLocks noGrp="1"/>
          </p:cNvGraphicFramePr>
          <p:nvPr/>
        </p:nvGraphicFramePr>
        <p:xfrm>
          <a:off x="4643438" y="1643050"/>
          <a:ext cx="4214810" cy="4666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071670"/>
              </a:tblGrid>
              <a:tr h="602120">
                <a:tc>
                  <a:txBody>
                    <a:bodyPr/>
                    <a:lstStyle/>
                    <a:p>
                      <a:r>
                        <a:rPr lang="hr-HR" dirty="0" smtClean="0"/>
                        <a:t>Ime biljke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Iđirot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 smtClean="0"/>
                        <a:t>Poljska preslica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Čestoslavica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r>
                        <a:rPr lang="hr-HR" dirty="0" smtClean="0"/>
                        <a:t>Mrtva 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91574">
                <a:tc>
                  <a:txBody>
                    <a:bodyPr/>
                    <a:lstStyle/>
                    <a:p>
                      <a:r>
                        <a:rPr lang="hr-HR" dirty="0" smtClean="0"/>
                        <a:t>Neven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hr-HR" dirty="0" smtClean="0"/>
                        <a:t>Stolisnik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iđiro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786578" y="2214554"/>
            <a:ext cx="2071702" cy="610869"/>
          </a:xfrm>
        </p:spPr>
      </p:pic>
      <p:pic>
        <p:nvPicPr>
          <p:cNvPr id="2052" name="Picture 4" descr="https://encrypted-tbn2.gstatic.com/images?q=tbn:ANd9GcT3eSCQ-27hY9vFs1PSL6vZv21i1UyhS_fl3FZ-Z-oi7Rx70S_hH7_f5Jk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857496"/>
            <a:ext cx="2071702" cy="582904"/>
          </a:xfrm>
          <a:prstGeom prst="rect">
            <a:avLst/>
          </a:prstGeom>
          <a:noFill/>
        </p:spPr>
      </p:pic>
      <p:pic>
        <p:nvPicPr>
          <p:cNvPr id="2054" name="Picture 6" descr="https://encrypted-tbn1.gstatic.com/images?q=tbn:ANd9GcTYH0YnzZ39bzaZYn8Ls-pkeCP6ArEwoGvc7vEt6TLP7ByYL_apB9BRRkXW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3429001"/>
            <a:ext cx="2071702" cy="642942"/>
          </a:xfrm>
          <a:prstGeom prst="rect">
            <a:avLst/>
          </a:prstGeom>
          <a:noFill/>
        </p:spPr>
      </p:pic>
      <p:pic>
        <p:nvPicPr>
          <p:cNvPr id="2056" name="Picture 8" descr="https://encrypted-tbn0.gstatic.com/images?q=tbn:ANd9GcQJO-7JcIWHmbt2NaFCnQSdy5KiNWnjpfSbFp3537maOag2wU9rcqUC6As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4071942"/>
            <a:ext cx="2071702" cy="571504"/>
          </a:xfrm>
          <a:prstGeom prst="rect">
            <a:avLst/>
          </a:prstGeom>
          <a:noFill/>
        </p:spPr>
      </p:pic>
      <p:pic>
        <p:nvPicPr>
          <p:cNvPr id="2058" name="Picture 10" descr="https://encrypted-tbn3.gstatic.com/images?q=tbn:ANd9GcStQkL57lXU3DXpoJUcLGpAgSg11Yn31Kc7ybMA4QKwX_86t-C8quM9Lw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4643446"/>
            <a:ext cx="2071702" cy="729770"/>
          </a:xfrm>
          <a:prstGeom prst="rect">
            <a:avLst/>
          </a:prstGeom>
          <a:noFill/>
        </p:spPr>
      </p:pic>
      <p:pic>
        <p:nvPicPr>
          <p:cNvPr id="2060" name="Picture 12" descr="https://encrypted-tbn0.gstatic.com/images?q=tbn:ANd9GcTGLGsWQyqe-rwNNvkQ1pkF1f0XPSoN-T7ZdOQ8ikI14kZ2lFZeTOqyX54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86578" y="5214950"/>
            <a:ext cx="2071702" cy="10943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Kopriva:pijemo do dvije i pol litre čaja na dan.</a:t>
            </a:r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hr-HR" dirty="0" smtClean="0"/>
              <a:t>Rak debelog crijeva</a:t>
            </a:r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500562" y="1571612"/>
          <a:ext cx="4643438" cy="171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1719"/>
                <a:gridCol w="2321719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Ime biljke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1342532">
                <a:tc>
                  <a:txBody>
                    <a:bodyPr/>
                    <a:lstStyle/>
                    <a:p>
                      <a:r>
                        <a:rPr lang="hr-HR" dirty="0" smtClean="0"/>
                        <a:t>Kopriva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kopriv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58016" y="1928802"/>
            <a:ext cx="2285984" cy="1356182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4316288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Neven</a:t>
            </a:r>
          </a:p>
          <a:p>
            <a:r>
              <a:rPr lang="hr-HR" dirty="0" smtClean="0"/>
              <a:t>Mrtva </a:t>
            </a:r>
            <a:r>
              <a:rPr lang="hr-HR" dirty="0" smtClean="0"/>
              <a:t>kopriva,neven,stolisnik: jedna </a:t>
            </a:r>
            <a:r>
              <a:rPr lang="hr-HR" dirty="0" smtClean="0"/>
              <a:t>puna žlica mješavine tih biljaka na četvrt litre vode . Popijemo i do dvije litre čaja na dan . Dodamo mu žlicu </a:t>
            </a:r>
            <a:r>
              <a:rPr lang="hr-HR" dirty="0" smtClean="0"/>
              <a:t>švedskih </a:t>
            </a:r>
            <a:r>
              <a:rPr lang="hr-HR" dirty="0" smtClean="0"/>
              <a:t>kapi.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dojke</a:t>
            </a:r>
            <a:endParaRPr lang="hr-HR" dirty="0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4643438" y="1628800"/>
          <a:ext cx="4500562" cy="4698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81"/>
                <a:gridCol w="2250281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Ime biljke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106932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Švedske kapi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105852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Neven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19728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Mrtva kopriva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Stolisnik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nev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929454" y="3068960"/>
            <a:ext cx="2214546" cy="1077270"/>
          </a:xfrm>
        </p:spPr>
      </p:pic>
      <p:pic>
        <p:nvPicPr>
          <p:cNvPr id="6" name="Slika 5" descr="mrtva kopri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29454" y="4149080"/>
            <a:ext cx="2214546" cy="1080120"/>
          </a:xfrm>
          <a:prstGeom prst="rect">
            <a:avLst/>
          </a:prstGeom>
        </p:spPr>
      </p:pic>
      <p:pic>
        <p:nvPicPr>
          <p:cNvPr id="19458" name="Picture 2" descr="https://encrypted-tbn3.gstatic.com/images?q=tbn:ANd9GcT_q7aK4ylQQiIPmVfrJIG-PR7yHOKZDVFRQO9tLfyEKOPh_2PHf6KVH0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5229200"/>
            <a:ext cx="2214546" cy="1072710"/>
          </a:xfrm>
          <a:prstGeom prst="rect">
            <a:avLst/>
          </a:prstGeom>
          <a:noFill/>
        </p:spPr>
      </p:pic>
      <p:pic>
        <p:nvPicPr>
          <p:cNvPr id="8" name="Slika 7" descr="Švedske  kap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29454" y="1988840"/>
            <a:ext cx="2214546" cy="1080120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Broćika,crni sljez</a:t>
            </a:r>
            <a:r>
              <a:rPr lang="hr-HR" dirty="0" smtClean="0"/>
              <a:t>: dvanaest žličica </a:t>
            </a:r>
            <a:r>
              <a:rPr lang="hr-HR" dirty="0" smtClean="0"/>
              <a:t>nasjeckanih svježih biljaka namočimo preko noći u dva i pol decilitra hladne vode,ujutro zagrijemo do vrelišta,procijedimo i ulijemo u </a:t>
            </a:r>
            <a:r>
              <a:rPr lang="hr-HR" dirty="0" smtClean="0"/>
              <a:t>termos-bocu. </a:t>
            </a:r>
            <a:r>
              <a:rPr lang="hr-HR" dirty="0" smtClean="0"/>
              <a:t>Grgljamo i pijemo na gutljaje.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grla</a:t>
            </a:r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786314" y="1500174"/>
          <a:ext cx="4357686" cy="2395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43"/>
                <a:gridCol w="2178843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909914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Broćika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115138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Crni </a:t>
                      </a:r>
                      <a:r>
                        <a:rPr lang="hr-HR" sz="2400" dirty="0" err="1" smtClean="0"/>
                        <a:t>slijez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broćik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000892" y="1857364"/>
            <a:ext cx="2143108" cy="851556"/>
          </a:xfrm>
        </p:spPr>
      </p:pic>
      <p:pic>
        <p:nvPicPr>
          <p:cNvPr id="21506" name="Picture 2" descr="https://encrypted-tbn0.gstatic.com/images?q=tbn:ANd9GcSWF0XgHWQINXTUCgFfRGWBLTgN4yZyaGiwE3wGkrzA4_cVeosc7vdRhhtb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2708920"/>
            <a:ext cx="2143108" cy="11424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Čajevi:</a:t>
            </a:r>
          </a:p>
          <a:p>
            <a:r>
              <a:rPr lang="hr-HR" dirty="0" smtClean="0"/>
              <a:t>Crvotočina:pijemo jednu šalicu čaja ujutro natašte te jednu pola sata prije spavanja . Kod ciroze jetra uzimamo punu žličicu crvotočine na četvrt litre vode.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r-HR" dirty="0" smtClean="0"/>
              <a:t>Rak </a:t>
            </a:r>
            <a:r>
              <a:rPr lang="hr-HR" dirty="0" err="1" smtClean="0"/>
              <a:t>jetre</a:t>
            </a:r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572000" y="1628800"/>
          <a:ext cx="457200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1357352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Crvotočina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crvotocin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58016" y="1988840"/>
            <a:ext cx="2285984" cy="1357322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Čajevi :</a:t>
            </a:r>
          </a:p>
          <a:p>
            <a:r>
              <a:rPr lang="hr-HR" dirty="0" smtClean="0"/>
              <a:t>Broćika:na šalicu vode uzmemo žličicu svježe isjeckane biljke,poparimo je i ostavimo stajati deset minuta . Potom tim čajem grgljamo sto je moguće dublje Čaj ispljunemo,ali ponekad koji gutljaj i progutamo</a:t>
            </a:r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Rak jezika</a:t>
            </a:r>
            <a:endParaRPr lang="hr-HR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4572000" y="1397000"/>
          <a:ext cx="4572000" cy="152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Biljka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Slika</a:t>
                      </a:r>
                      <a:endParaRPr lang="hr-HR" dirty="0"/>
                    </a:p>
                  </a:txBody>
                  <a:tcPr/>
                </a:tc>
              </a:tr>
              <a:tr h="1157104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Broćika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zervirano mjesto sadržaja 4" descr="brocik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58016" y="1772816"/>
            <a:ext cx="2285984" cy="1152128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257</TotalTime>
  <Words>774</Words>
  <Application>Microsoft Office PowerPoint</Application>
  <PresentationFormat>Prikaz na zaslonu (4:3)</PresentationFormat>
  <Paragraphs>173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Gomilanje</vt:lpstr>
      <vt:lpstr>Projektni dan 5.6.2015.  Ljekovito bilje</vt:lpstr>
      <vt:lpstr>Što je rak(karcinom) ?</vt:lpstr>
      <vt:lpstr>      Cilj</vt:lpstr>
      <vt:lpstr>Rak crijeva</vt:lpstr>
      <vt:lpstr>Rak debelog crijeva</vt:lpstr>
      <vt:lpstr>Rak dojke</vt:lpstr>
      <vt:lpstr>Rak grla</vt:lpstr>
      <vt:lpstr>Rak jetre</vt:lpstr>
      <vt:lpstr>Rak jezika</vt:lpstr>
      <vt:lpstr>Rak kostiju</vt:lpstr>
      <vt:lpstr>Rak kože</vt:lpstr>
      <vt:lpstr>Rak bubrega</vt:lpstr>
      <vt:lpstr>Rak limfnih žlijezda</vt:lpstr>
      <vt:lpstr>Rak maternice(jajnika)</vt:lpstr>
      <vt:lpstr>Rak pluća</vt:lpstr>
      <vt:lpstr>Rak štitnjače</vt:lpstr>
      <vt:lpstr>Rak usnice</vt:lpstr>
      <vt:lpstr>Rak želuca</vt:lpstr>
      <vt:lpstr>Prezentaciju izradili</vt:lpstr>
      <vt:lpstr>Hvala na pažnji! 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Ljekovito bilje</dc:title>
  <dc:creator>WIN XP</dc:creator>
  <cp:lastModifiedBy>WIN XP</cp:lastModifiedBy>
  <cp:revision>30</cp:revision>
  <dcterms:created xsi:type="dcterms:W3CDTF">2015-06-05T06:34:26Z</dcterms:created>
  <dcterms:modified xsi:type="dcterms:W3CDTF">2015-06-08T06:43:00Z</dcterms:modified>
</cp:coreProperties>
</file>